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8d8529ea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8d8529ea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8d8529ea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8d8529ea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8d8529ea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8d8529ea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58d8529ea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58d8529ea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8d8529ea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8d8529ea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313c5e3808_0_7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313c5e3808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13c5e3808_0_7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13c5e380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a3c898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a3c8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8d8529e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8d8529ea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6fa3c89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6fa3c8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336925" y="630225"/>
            <a:ext cx="8366400" cy="21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920"/>
              <a:t>Studying relationship of Pupil diameter with Emotion perception</a:t>
            </a:r>
            <a:endParaRPr sz="3920"/>
          </a:p>
          <a:p>
            <a:pPr indent="0" lvl="0" marL="0" rtl="0" algn="l">
              <a:spcBef>
                <a:spcPts val="0"/>
              </a:spcBef>
              <a:spcAft>
                <a:spcPts val="0"/>
              </a:spcAft>
              <a:buSzPts val="990"/>
              <a:buNone/>
            </a:pPr>
            <a:r>
              <a:rPr lang="en" sz="3920"/>
              <a:t>IP Summer Sem 2023</a:t>
            </a:r>
            <a:endParaRPr sz="3920"/>
          </a:p>
        </p:txBody>
      </p:sp>
      <p:sp>
        <p:nvSpPr>
          <p:cNvPr id="73" name="Google Shape;73;p13"/>
          <p:cNvSpPr txBox="1"/>
          <p:nvPr>
            <p:ph idx="1" type="subTitle"/>
          </p:nvPr>
        </p:nvSpPr>
        <p:spPr>
          <a:xfrm>
            <a:off x="2390275" y="2727425"/>
            <a:ext cx="6331500" cy="1938300"/>
          </a:xfrm>
          <a:prstGeom prst="rect">
            <a:avLst/>
          </a:prstGeom>
        </p:spPr>
        <p:txBody>
          <a:bodyPr anchorCtr="0" anchor="b" bIns="91425" lIns="91425" spcFirstLastPara="1" rIns="91425" wrap="square" tIns="91425">
            <a:normAutofit lnSpcReduction="10000"/>
          </a:bodyPr>
          <a:lstStyle/>
          <a:p>
            <a:pPr indent="0" lvl="0" marL="0" rtl="0" algn="l">
              <a:spcBef>
                <a:spcPts val="0"/>
              </a:spcBef>
              <a:spcAft>
                <a:spcPts val="0"/>
              </a:spcAft>
              <a:buNone/>
            </a:pPr>
            <a:r>
              <a:rPr lang="en"/>
              <a:t>Guide: Dr. Sonia Baloni Ray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Acknowledgements: Mr. Sangramjit Maity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Presenters: Arha Samanta &amp; Abhishek Acharya	</a:t>
            </a:r>
            <a:br>
              <a:rPr lang="en"/>
            </a:br>
            <a:br>
              <a:rPr lang="en"/>
            </a:br>
            <a:r>
              <a:rPr lang="en"/>
              <a:t>Date: 13 July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22"/>
          <p:cNvPicPr preferRelativeResize="0"/>
          <p:nvPr/>
        </p:nvPicPr>
        <p:blipFill>
          <a:blip r:embed="rId3">
            <a:alphaModFix/>
          </a:blip>
          <a:stretch>
            <a:fillRect/>
          </a:stretch>
        </p:blipFill>
        <p:spPr>
          <a:xfrm>
            <a:off x="0" y="525500"/>
            <a:ext cx="9144003" cy="4072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Graphs </a:t>
            </a:r>
            <a:r>
              <a:rPr lang="en"/>
              <a:t>Explanation</a:t>
            </a:r>
            <a:endParaRPr/>
          </a:p>
        </p:txBody>
      </p:sp>
      <p:sp>
        <p:nvSpPr>
          <p:cNvPr id="193" name="Google Shape;193;p23"/>
          <p:cNvSpPr txBox="1"/>
          <p:nvPr>
            <p:ph idx="1" type="body"/>
          </p:nvPr>
        </p:nvSpPr>
        <p:spPr>
          <a:xfrm>
            <a:off x="2410100" y="1211350"/>
            <a:ext cx="6321600" cy="3386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first graph shows the Mean values vs Time in ms, for the average of all the Happy, Angry and Neutral faces. These are for the first 262 columns, or till around 2500 ms. We can see that, there is significant drop of values and then a steep rise, which reflect the fact the pupil dilates and constricts after seeing a type of face.</a:t>
            </a:r>
            <a:br>
              <a:rPr lang="en"/>
            </a:br>
            <a:endParaRPr/>
          </a:p>
          <a:p>
            <a:pPr indent="-342900" lvl="0" marL="457200" rtl="0" algn="l">
              <a:spcBef>
                <a:spcPts val="0"/>
              </a:spcBef>
              <a:spcAft>
                <a:spcPts val="0"/>
              </a:spcAft>
              <a:buSzPts val="1800"/>
              <a:buChar char="●"/>
            </a:pPr>
            <a:r>
              <a:rPr lang="en"/>
              <a:t>In the second graph, the entire dataset or all columns are taken, so all the values can be seen. Towards the end of experiment, the values are extremely noisey to conclude anything.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2410100" y="4458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Obtained</a:t>
            </a:r>
            <a:endParaRPr/>
          </a:p>
        </p:txBody>
      </p:sp>
      <p:pic>
        <p:nvPicPr>
          <p:cNvPr id="199" name="Google Shape;199;p24"/>
          <p:cNvPicPr preferRelativeResize="0"/>
          <p:nvPr/>
        </p:nvPicPr>
        <p:blipFill rotWithShape="1">
          <a:blip r:embed="rId3">
            <a:alphaModFix/>
          </a:blip>
          <a:srcRect b="0" l="4013" r="55162" t="4315"/>
          <a:stretch/>
        </p:blipFill>
        <p:spPr>
          <a:xfrm>
            <a:off x="519250" y="972199"/>
            <a:ext cx="3764746" cy="3378100"/>
          </a:xfrm>
          <a:prstGeom prst="rect">
            <a:avLst/>
          </a:prstGeom>
          <a:noFill/>
          <a:ln>
            <a:noFill/>
          </a:ln>
        </p:spPr>
      </p:pic>
      <p:pic>
        <p:nvPicPr>
          <p:cNvPr id="200" name="Google Shape;200;p24"/>
          <p:cNvPicPr preferRelativeResize="0"/>
          <p:nvPr/>
        </p:nvPicPr>
        <p:blipFill rotWithShape="1">
          <a:blip r:embed="rId4">
            <a:alphaModFix/>
          </a:blip>
          <a:srcRect b="1980" l="4339" r="54837" t="0"/>
          <a:stretch/>
        </p:blipFill>
        <p:spPr>
          <a:xfrm>
            <a:off x="4784500" y="973296"/>
            <a:ext cx="3764750" cy="3347578"/>
          </a:xfrm>
          <a:prstGeom prst="rect">
            <a:avLst/>
          </a:prstGeom>
          <a:noFill/>
          <a:ln>
            <a:noFill/>
          </a:ln>
        </p:spPr>
      </p:pic>
      <p:sp>
        <p:nvSpPr>
          <p:cNvPr id="201" name="Google Shape;201;p24"/>
          <p:cNvSpPr txBox="1"/>
          <p:nvPr/>
        </p:nvSpPr>
        <p:spPr>
          <a:xfrm>
            <a:off x="1613200" y="4350300"/>
            <a:ext cx="16602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For whole dataset</a:t>
            </a:r>
            <a:endParaRPr>
              <a:latin typeface="Lato"/>
              <a:ea typeface="Lato"/>
              <a:cs typeface="Lato"/>
              <a:sym typeface="Lato"/>
            </a:endParaRPr>
          </a:p>
        </p:txBody>
      </p:sp>
      <p:sp>
        <p:nvSpPr>
          <p:cNvPr id="202" name="Google Shape;202;p24"/>
          <p:cNvSpPr txBox="1"/>
          <p:nvPr/>
        </p:nvSpPr>
        <p:spPr>
          <a:xfrm>
            <a:off x="5280575" y="4350300"/>
            <a:ext cx="27726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For t1 to t162, i.e., 0 to 1300 ms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idx="2" type="body"/>
          </p:nvPr>
        </p:nvSpPr>
        <p:spPr>
          <a:xfrm>
            <a:off x="4987475" y="1086475"/>
            <a:ext cx="3837000" cy="3531300"/>
          </a:xfrm>
          <a:prstGeom prst="rect">
            <a:avLst/>
          </a:prstGeom>
        </p:spPr>
        <p:txBody>
          <a:bodyPr anchorCtr="0" anchor="ctr" bIns="91425" lIns="91425" spcFirstLastPara="1" rIns="91425" wrap="square" tIns="91425">
            <a:normAutofit lnSpcReduction="10000"/>
          </a:bodyPr>
          <a:lstStyle/>
          <a:p>
            <a:pPr indent="-327977" lvl="0" marL="457200" rtl="0" algn="l">
              <a:lnSpc>
                <a:spcPct val="115000"/>
              </a:lnSpc>
              <a:spcBef>
                <a:spcPts val="0"/>
              </a:spcBef>
              <a:spcAft>
                <a:spcPts val="0"/>
              </a:spcAft>
              <a:buSzPts val="1565"/>
              <a:buAutoNum type="arabicPeriod"/>
            </a:pPr>
            <a:r>
              <a:rPr lang="en" sz="1565"/>
              <a:t>Did Curve </a:t>
            </a:r>
            <a:r>
              <a:rPr lang="en" sz="1565"/>
              <a:t>Smoothening</a:t>
            </a:r>
            <a:r>
              <a:rPr lang="en" sz="1565"/>
              <a:t> using Moving Average method.</a:t>
            </a:r>
            <a:endParaRPr sz="1565"/>
          </a:p>
          <a:p>
            <a:pPr indent="-327977" lvl="0" marL="457200" rtl="0" algn="l">
              <a:lnSpc>
                <a:spcPct val="115000"/>
              </a:lnSpc>
              <a:spcBef>
                <a:spcPts val="0"/>
              </a:spcBef>
              <a:spcAft>
                <a:spcPts val="0"/>
              </a:spcAft>
              <a:buSzPts val="1565"/>
              <a:buAutoNum type="arabicPeriod"/>
            </a:pPr>
            <a:r>
              <a:rPr lang="en" sz="1565"/>
              <a:t>Extracted the mean dataframe across all participants for each type of face, that was used to mimic the expected graph.</a:t>
            </a:r>
            <a:endParaRPr sz="1565"/>
          </a:p>
          <a:p>
            <a:pPr indent="-327977" lvl="0" marL="457200" rtl="0" algn="l">
              <a:lnSpc>
                <a:spcPct val="115000"/>
              </a:lnSpc>
              <a:spcBef>
                <a:spcPts val="0"/>
              </a:spcBef>
              <a:spcAft>
                <a:spcPts val="0"/>
              </a:spcAft>
              <a:buSzPts val="1565"/>
              <a:buAutoNum type="arabicPeriod"/>
            </a:pPr>
            <a:r>
              <a:rPr lang="en" sz="1565"/>
              <a:t>Found</a:t>
            </a:r>
            <a:r>
              <a:rPr lang="en" sz="1565"/>
              <a:t> the min and max amplitude, and the gradient at those points.</a:t>
            </a:r>
            <a:endParaRPr sz="1565"/>
          </a:p>
          <a:p>
            <a:pPr indent="-327977" lvl="0" marL="457200" rtl="0" algn="l">
              <a:lnSpc>
                <a:spcPct val="115000"/>
              </a:lnSpc>
              <a:spcBef>
                <a:spcPts val="0"/>
              </a:spcBef>
              <a:spcAft>
                <a:spcPts val="0"/>
              </a:spcAft>
              <a:buSzPts val="1565"/>
              <a:buAutoNum type="arabicPeriod"/>
            </a:pPr>
            <a:r>
              <a:rPr lang="en" sz="1565"/>
              <a:t>Found the latency by doing T-Test column-wise, but failed to get any value below 0.05 to consider.</a:t>
            </a:r>
            <a:endParaRPr sz="1565"/>
          </a:p>
          <a:p>
            <a:pPr indent="-327977" lvl="0" marL="457200" rtl="0" algn="l">
              <a:lnSpc>
                <a:spcPct val="115000"/>
              </a:lnSpc>
              <a:spcBef>
                <a:spcPts val="0"/>
              </a:spcBef>
              <a:spcAft>
                <a:spcPts val="0"/>
              </a:spcAft>
              <a:buSzPts val="1565"/>
              <a:buAutoNum type="arabicPeriod"/>
            </a:pPr>
            <a:r>
              <a:rPr lang="en" sz="1565"/>
              <a:t>Created this presentation, by collecting all data and details.</a:t>
            </a:r>
            <a:endParaRPr sz="1565"/>
          </a:p>
        </p:txBody>
      </p:sp>
      <p:sp>
        <p:nvSpPr>
          <p:cNvPr id="208" name="Google Shape;208;p25"/>
          <p:cNvSpPr txBox="1"/>
          <p:nvPr/>
        </p:nvSpPr>
        <p:spPr>
          <a:xfrm>
            <a:off x="2316850" y="76200"/>
            <a:ext cx="5489100" cy="6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Raleway"/>
                <a:ea typeface="Raleway"/>
                <a:cs typeface="Raleway"/>
                <a:sym typeface="Raleway"/>
              </a:rPr>
              <a:t>Individual Contributions</a:t>
            </a:r>
            <a:endParaRPr b="1" sz="3200">
              <a:latin typeface="Raleway"/>
              <a:ea typeface="Raleway"/>
              <a:cs typeface="Raleway"/>
              <a:sym typeface="Raleway"/>
            </a:endParaRPr>
          </a:p>
        </p:txBody>
      </p:sp>
      <p:sp>
        <p:nvSpPr>
          <p:cNvPr id="209" name="Google Shape;209;p25"/>
          <p:cNvSpPr txBox="1"/>
          <p:nvPr>
            <p:ph idx="2" type="body"/>
          </p:nvPr>
        </p:nvSpPr>
        <p:spPr>
          <a:xfrm>
            <a:off x="380225" y="1086475"/>
            <a:ext cx="3837000" cy="36273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Plotted the wrong graph </a:t>
            </a:r>
            <a:r>
              <a:rPr lang="en">
                <a:solidFill>
                  <a:schemeClr val="dk1"/>
                </a:solidFill>
              </a:rPr>
              <a:t>based</a:t>
            </a:r>
            <a:r>
              <a:rPr lang="en">
                <a:solidFill>
                  <a:schemeClr val="dk1"/>
                </a:solidFill>
              </a:rPr>
              <a:t> on previous dataset, and old Preprocessing pipeline.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Then, plotted the correct expected graph, after a new dataset and preprocessing pipeline was given. </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Found the latency </a:t>
            </a:r>
            <a:r>
              <a:rPr lang="en">
                <a:solidFill>
                  <a:schemeClr val="dk1"/>
                </a:solidFill>
              </a:rPr>
              <a:t>using sliding window of size 5 method.</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Documented the whole code for future reference.</a:t>
            </a:r>
            <a:endParaRPr>
              <a:solidFill>
                <a:schemeClr val="dk1"/>
              </a:solidFill>
            </a:endParaRPr>
          </a:p>
        </p:txBody>
      </p:sp>
      <p:sp>
        <p:nvSpPr>
          <p:cNvPr id="210" name="Google Shape;210;p25"/>
          <p:cNvSpPr txBox="1"/>
          <p:nvPr/>
        </p:nvSpPr>
        <p:spPr>
          <a:xfrm>
            <a:off x="1492625" y="732000"/>
            <a:ext cx="16122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ato"/>
                <a:ea typeface="Lato"/>
                <a:cs typeface="Lato"/>
                <a:sym typeface="Lato"/>
              </a:rPr>
              <a:t>Arha Samanta</a:t>
            </a:r>
            <a:endParaRPr sz="1800">
              <a:solidFill>
                <a:schemeClr val="dk1"/>
              </a:solidFill>
              <a:latin typeface="Lato"/>
              <a:ea typeface="Lato"/>
              <a:cs typeface="Lato"/>
              <a:sym typeface="Lato"/>
            </a:endParaRPr>
          </a:p>
        </p:txBody>
      </p:sp>
      <p:sp>
        <p:nvSpPr>
          <p:cNvPr id="211" name="Google Shape;211;p25"/>
          <p:cNvSpPr txBox="1"/>
          <p:nvPr/>
        </p:nvSpPr>
        <p:spPr>
          <a:xfrm>
            <a:off x="5840850" y="732000"/>
            <a:ext cx="20343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ato"/>
                <a:ea typeface="Lato"/>
                <a:cs typeface="Lato"/>
                <a:sym typeface="Lato"/>
              </a:rPr>
              <a:t>Abhishek Acharya</a:t>
            </a:r>
            <a:endParaRPr sz="18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Conclusion</a:t>
            </a:r>
            <a:endParaRPr/>
          </a:p>
        </p:txBody>
      </p:sp>
      <p:sp>
        <p:nvSpPr>
          <p:cNvPr id="217" name="Google Shape;217;p26"/>
          <p:cNvSpPr txBox="1"/>
          <p:nvPr>
            <p:ph idx="2" type="body"/>
          </p:nvPr>
        </p:nvSpPr>
        <p:spPr>
          <a:xfrm>
            <a:off x="5064250" y="-45850"/>
            <a:ext cx="3837000" cy="5143500"/>
          </a:xfrm>
          <a:prstGeom prst="rect">
            <a:avLst/>
          </a:prstGeom>
        </p:spPr>
        <p:txBody>
          <a:bodyPr anchorCtr="0" anchor="ctr"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In this project, we successfully analyzed Pupil time series data to identify latency, amplitude and gradient. </a:t>
            </a:r>
            <a:r>
              <a:rPr lang="en"/>
              <a:t>We achieved our goals of preprocessing the data, calculating latency using statistical tests and sliding window, and determining the minimum and maximum values of amplitude and gradient. </a:t>
            </a:r>
            <a:br>
              <a:rPr lang="en"/>
            </a:br>
            <a:endParaRPr/>
          </a:p>
          <a:p>
            <a:pPr indent="-317182" lvl="0" marL="457200" rtl="0" algn="l">
              <a:spcBef>
                <a:spcPts val="0"/>
              </a:spcBef>
              <a:spcAft>
                <a:spcPts val="0"/>
              </a:spcAft>
              <a:buSzPct val="100000"/>
              <a:buChar char="●"/>
            </a:pPr>
            <a:r>
              <a:rPr lang="en"/>
              <a:t>Though </a:t>
            </a:r>
            <a:r>
              <a:rPr lang="en"/>
              <a:t>the latency we got may be erroneous, the graph is correctly depicting the Pupil response upon showing a type of face is as expected. </a:t>
            </a:r>
            <a:br>
              <a:rPr lang="en"/>
            </a:br>
            <a:r>
              <a:rPr lang="en"/>
              <a:t>T</a:t>
            </a:r>
            <a:r>
              <a:rPr lang="en"/>
              <a:t>he achieved results provide a valuable insights into the temporal aspects of the data. </a:t>
            </a:r>
            <a:br>
              <a:rPr lang="en"/>
            </a:br>
            <a:endParaRPr/>
          </a:p>
          <a:p>
            <a:pPr indent="-317182" lvl="0" marL="457200" rtl="0" algn="l">
              <a:spcBef>
                <a:spcPts val="0"/>
              </a:spcBef>
              <a:spcAft>
                <a:spcPts val="0"/>
              </a:spcAft>
              <a:buSzPct val="100000"/>
              <a:buChar char="●"/>
            </a:pPr>
            <a:r>
              <a:rPr lang="en"/>
              <a:t>Through collaboration, help from doctorate student and individual contributions, we were able to complete the project and gain practical experience in working with time series analysis techniques of physiometry data.</a:t>
            </a:r>
            <a:endParaRPr/>
          </a:p>
        </p:txBody>
      </p:sp>
      <p:sp>
        <p:nvSpPr>
          <p:cNvPr id="218" name="Google Shape;218;p26"/>
          <p:cNvSpPr/>
          <p:nvPr/>
        </p:nvSpPr>
        <p:spPr>
          <a:xfrm>
            <a:off x="4943050" y="4339550"/>
            <a:ext cx="614100" cy="28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6"/>
          <p:cNvPicPr preferRelativeResize="0"/>
          <p:nvPr/>
        </p:nvPicPr>
        <p:blipFill>
          <a:blip r:embed="rId3">
            <a:alphaModFix/>
          </a:blip>
          <a:stretch>
            <a:fillRect/>
          </a:stretch>
        </p:blipFill>
        <p:spPr>
          <a:xfrm>
            <a:off x="1726450" y="-14000"/>
            <a:ext cx="2845550" cy="1627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7"/>
          <p:cNvPicPr preferRelativeResize="0"/>
          <p:nvPr/>
        </p:nvPicPr>
        <p:blipFill>
          <a:blip r:embed="rId3">
            <a:alphaModFix/>
          </a:blip>
          <a:stretch>
            <a:fillRect/>
          </a:stretch>
        </p:blipFill>
        <p:spPr>
          <a:xfrm>
            <a:off x="2201175" y="935588"/>
            <a:ext cx="4741650" cy="31199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65500" y="1912650"/>
            <a:ext cx="4045200" cy="131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79" name="Google Shape;79;p14"/>
          <p:cNvSpPr txBox="1"/>
          <p:nvPr>
            <p:ph idx="2" type="body"/>
          </p:nvPr>
        </p:nvSpPr>
        <p:spPr>
          <a:xfrm>
            <a:off x="4929900" y="270825"/>
            <a:ext cx="3837000" cy="4136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Dataset</a:t>
            </a:r>
            <a:endParaRPr b="1"/>
          </a:p>
          <a:p>
            <a:pPr indent="0" lvl="0" marL="0" rtl="0" algn="l">
              <a:spcBef>
                <a:spcPts val="0"/>
              </a:spcBef>
              <a:spcAft>
                <a:spcPts val="0"/>
              </a:spcAft>
              <a:buNone/>
            </a:pPr>
            <a:r>
              <a:rPr lang="en" sz="1500"/>
              <a:t>A dataset of 38 participants’ Physiological data was provided, that contained the image name, </a:t>
            </a:r>
            <a:r>
              <a:rPr lang="en" sz="1500"/>
              <a:t>response</a:t>
            </a:r>
            <a:r>
              <a:rPr lang="en" sz="1500"/>
              <a:t> key, response time and the pupil diameter values. The images were divided as Happy (E1), Angry (E2) and Neutral (E3), thus </a:t>
            </a:r>
            <a:r>
              <a:rPr lang="en" sz="1500"/>
              <a:t>resulting</a:t>
            </a:r>
            <a:r>
              <a:rPr lang="en" sz="1500"/>
              <a:t> in three types of faces per participant.</a:t>
            </a:r>
            <a:endParaRPr sz="1500"/>
          </a:p>
          <a:p>
            <a:pPr indent="0" lvl="0" marL="0" rtl="0" algn="l">
              <a:spcBef>
                <a:spcPts val="1200"/>
              </a:spcBef>
              <a:spcAft>
                <a:spcPts val="1200"/>
              </a:spcAft>
              <a:buNone/>
            </a:pPr>
            <a:r>
              <a:t/>
            </a:r>
            <a:endParaRPr sz="1500"/>
          </a:p>
        </p:txBody>
      </p:sp>
      <p:pic>
        <p:nvPicPr>
          <p:cNvPr id="80" name="Google Shape;80;p14"/>
          <p:cNvPicPr preferRelativeResize="0"/>
          <p:nvPr/>
        </p:nvPicPr>
        <p:blipFill rotWithShape="1">
          <a:blip r:embed="rId3">
            <a:alphaModFix/>
          </a:blip>
          <a:srcRect b="39148" l="0" r="0" t="31824"/>
          <a:stretch/>
        </p:blipFill>
        <p:spPr>
          <a:xfrm>
            <a:off x="2166775" y="3652825"/>
            <a:ext cx="4810449" cy="14929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265500" y="1912650"/>
            <a:ext cx="4045200" cy="131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86" name="Google Shape;86;p15"/>
          <p:cNvSpPr txBox="1"/>
          <p:nvPr>
            <p:ph idx="2" type="body"/>
          </p:nvPr>
        </p:nvSpPr>
        <p:spPr>
          <a:xfrm>
            <a:off x="4929900" y="270825"/>
            <a:ext cx="3837000" cy="4136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Aim</a:t>
            </a:r>
            <a:endParaRPr b="1"/>
          </a:p>
          <a:p>
            <a:pPr indent="0" lvl="0" marL="0" rtl="0" algn="l">
              <a:spcBef>
                <a:spcPts val="0"/>
              </a:spcBef>
              <a:spcAft>
                <a:spcPts val="0"/>
              </a:spcAft>
              <a:buNone/>
            </a:pPr>
            <a:r>
              <a:rPr lang="en" sz="1500"/>
              <a:t>We aim to use this whole dataset to extract important features like: Latency, Minimum Amplitude and Gradient. This will be fed into a ML Model to predict the face shown to a participant, by taking input just the pupil diameters.</a:t>
            </a:r>
            <a:endParaRPr sz="1500"/>
          </a:p>
          <a:p>
            <a:pPr indent="0" lvl="0" marL="0" rtl="0" algn="l">
              <a:spcBef>
                <a:spcPts val="1200"/>
              </a:spcBef>
              <a:spcAft>
                <a:spcPts val="12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265500" y="1912650"/>
            <a:ext cx="4045200" cy="131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Goals</a:t>
            </a:r>
            <a:endParaRPr/>
          </a:p>
        </p:txBody>
      </p:sp>
      <p:sp>
        <p:nvSpPr>
          <p:cNvPr id="92" name="Google Shape;92;p16"/>
          <p:cNvSpPr txBox="1"/>
          <p:nvPr>
            <p:ph idx="2" type="body"/>
          </p:nvPr>
        </p:nvSpPr>
        <p:spPr>
          <a:xfrm>
            <a:off x="4929900" y="270825"/>
            <a:ext cx="3837000" cy="4136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Objective</a:t>
            </a:r>
            <a:endParaRPr b="1"/>
          </a:p>
          <a:p>
            <a:pPr indent="0" lvl="0" marL="0" rtl="0" algn="l">
              <a:spcBef>
                <a:spcPts val="0"/>
              </a:spcBef>
              <a:spcAft>
                <a:spcPts val="1200"/>
              </a:spcAft>
              <a:buNone/>
            </a:pPr>
            <a:r>
              <a:rPr lang="en" sz="1500"/>
              <a:t>Our objective is to study the behaviour of pupil, whether it constricts or dilates, when shown a Happy, Angry or Neutral face. For this, we require to extract various features like </a:t>
            </a:r>
            <a:r>
              <a:rPr lang="en" sz="1500"/>
              <a:t>Latency, Minimum Amplitude and Gradient from the given dataset. However, this must be done only after Preprocessing the dataset, to remove any external noise and perform curve smoothening.</a:t>
            </a:r>
            <a:endParaRPr sz="1500"/>
          </a:p>
        </p:txBody>
      </p:sp>
      <p:pic>
        <p:nvPicPr>
          <p:cNvPr id="93" name="Google Shape;93;p16"/>
          <p:cNvPicPr preferRelativeResize="0"/>
          <p:nvPr/>
        </p:nvPicPr>
        <p:blipFill>
          <a:blip r:embed="rId3">
            <a:alphaModFix/>
          </a:blip>
          <a:stretch>
            <a:fillRect/>
          </a:stretch>
        </p:blipFill>
        <p:spPr>
          <a:xfrm>
            <a:off x="2964150" y="0"/>
            <a:ext cx="1607850" cy="160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99" name="Google Shape;99;p17"/>
          <p:cNvSpPr txBox="1"/>
          <p:nvPr>
            <p:ph idx="1" type="body"/>
          </p:nvPr>
        </p:nvSpPr>
        <p:spPr>
          <a:xfrm>
            <a:off x="154825" y="1268650"/>
            <a:ext cx="2734800" cy="33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rPr>
              <a:t>Preprocessing</a:t>
            </a:r>
            <a:endParaRPr b="1" sz="2100">
              <a:solidFill>
                <a:schemeClr val="dk1"/>
              </a:solidFill>
            </a:endParaRPr>
          </a:p>
          <a:p>
            <a:pPr indent="0" lvl="0" marL="0" rtl="0" algn="l">
              <a:spcBef>
                <a:spcPts val="1200"/>
              </a:spcBef>
              <a:spcAft>
                <a:spcPts val="1200"/>
              </a:spcAft>
              <a:buNone/>
            </a:pPr>
            <a:r>
              <a:rPr lang="en" sz="1600"/>
              <a:t>We began by preprocessing the time series data, including loading the data into pandas DataFrames, handling missing values, and ensuring the data was in the correct format for analysis.</a:t>
            </a:r>
            <a:r>
              <a:rPr lang="en" sz="1600"/>
              <a:t> </a:t>
            </a:r>
            <a:endParaRPr sz="1600"/>
          </a:p>
        </p:txBody>
      </p:sp>
      <p:sp>
        <p:nvSpPr>
          <p:cNvPr id="100" name="Google Shape;100;p17"/>
          <p:cNvSpPr txBox="1"/>
          <p:nvPr>
            <p:ph idx="2" type="body"/>
          </p:nvPr>
        </p:nvSpPr>
        <p:spPr>
          <a:xfrm>
            <a:off x="5835200" y="1268825"/>
            <a:ext cx="2886900" cy="3259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2"/>
              </a:buClr>
              <a:buSzPts val="1100"/>
              <a:buNone/>
            </a:pPr>
            <a:r>
              <a:rPr b="1" lang="en" sz="2100">
                <a:solidFill>
                  <a:schemeClr val="dk1"/>
                </a:solidFill>
              </a:rPr>
              <a:t>Amplitude and Gradient</a:t>
            </a:r>
            <a:endParaRPr b="1" sz="2100">
              <a:solidFill>
                <a:schemeClr val="dk1"/>
              </a:solidFill>
            </a:endParaRPr>
          </a:p>
          <a:p>
            <a:pPr indent="0" lvl="0" marL="0" rtl="0" algn="l">
              <a:spcBef>
                <a:spcPts val="1200"/>
              </a:spcBef>
              <a:spcAft>
                <a:spcPts val="1200"/>
              </a:spcAft>
              <a:buNone/>
            </a:pPr>
            <a:r>
              <a:rPr lang="en" sz="1600"/>
              <a:t>We sought to calculate the amplitude in the time series data by identifying the minimum and maximum values in each row. Additionally, we aimed to calculate the gradient at these points to assess the rate of change in the data.</a:t>
            </a:r>
            <a:endParaRPr sz="1600"/>
          </a:p>
        </p:txBody>
      </p:sp>
      <p:sp>
        <p:nvSpPr>
          <p:cNvPr id="101" name="Google Shape;101;p17"/>
          <p:cNvSpPr txBox="1"/>
          <p:nvPr>
            <p:ph idx="1" type="body"/>
          </p:nvPr>
        </p:nvSpPr>
        <p:spPr>
          <a:xfrm>
            <a:off x="2841500" y="1268825"/>
            <a:ext cx="2993700" cy="3336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100">
                <a:solidFill>
                  <a:schemeClr val="dk1"/>
                </a:solidFill>
              </a:rPr>
              <a:t>Latency</a:t>
            </a:r>
            <a:endParaRPr b="1" sz="2100">
              <a:solidFill>
                <a:schemeClr val="dk1"/>
              </a:solidFill>
            </a:endParaRPr>
          </a:p>
          <a:p>
            <a:pPr indent="0" lvl="0" marL="0" rtl="0" algn="l">
              <a:spcBef>
                <a:spcPts val="1200"/>
              </a:spcBef>
              <a:spcAft>
                <a:spcPts val="1200"/>
              </a:spcAft>
              <a:buNone/>
            </a:pPr>
            <a:r>
              <a:rPr lang="en" sz="1600"/>
              <a:t>We aimed to identify the latency in the time series data by analyzing consecutive columns and performing statistical tests. We also used sliding window method to find the latency. The goal was to detect significant changes in values, i.e., take values below 0.05.</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Work Done</a:t>
            </a:r>
            <a:endParaRPr/>
          </a:p>
        </p:txBody>
      </p:sp>
      <p:pic>
        <p:nvPicPr>
          <p:cNvPr id="107" name="Google Shape;107;p18"/>
          <p:cNvPicPr preferRelativeResize="0"/>
          <p:nvPr/>
        </p:nvPicPr>
        <p:blipFill>
          <a:blip r:embed="rId3">
            <a:alphaModFix/>
          </a:blip>
          <a:stretch>
            <a:fillRect/>
          </a:stretch>
        </p:blipFill>
        <p:spPr>
          <a:xfrm>
            <a:off x="3230550" y="623550"/>
            <a:ext cx="2648541" cy="1502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descr="Background pointer shape in timeline graphic" id="112" name="Google Shape;112;p19"/>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3" name="Google Shape;113;p19"/>
          <p:cNvSpPr txBox="1"/>
          <p:nvPr>
            <p:ph idx="4294967295" type="body"/>
          </p:nvPr>
        </p:nvSpPr>
        <p:spPr>
          <a:xfrm>
            <a:off x="340923" y="2336550"/>
            <a:ext cx="14556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2</a:t>
            </a:r>
            <a:r>
              <a:rPr b="1" lang="en" sz="1600">
                <a:solidFill>
                  <a:schemeClr val="lt1"/>
                </a:solidFill>
              </a:rPr>
              <a:t>0.05.2023</a:t>
            </a:r>
            <a:endParaRPr b="1" sz="1600">
              <a:solidFill>
                <a:schemeClr val="lt1"/>
              </a:solidFill>
            </a:endParaRPr>
          </a:p>
        </p:txBody>
      </p:sp>
      <p:grpSp>
        <p:nvGrpSpPr>
          <p:cNvPr id="114" name="Google Shape;114;p19"/>
          <p:cNvGrpSpPr/>
          <p:nvPr/>
        </p:nvGrpSpPr>
        <p:grpSpPr>
          <a:xfrm>
            <a:off x="969270" y="1610215"/>
            <a:ext cx="198900" cy="593656"/>
            <a:chOff x="777447" y="1610215"/>
            <a:chExt cx="198900" cy="593656"/>
          </a:xfrm>
        </p:grpSpPr>
        <p:cxnSp>
          <p:nvCxnSpPr>
            <p:cNvPr id="115" name="Google Shape;115;p19"/>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16" name="Google Shape;116;p19"/>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9"/>
          <p:cNvSpPr txBox="1"/>
          <p:nvPr>
            <p:ph idx="4294967295" type="body"/>
          </p:nvPr>
        </p:nvSpPr>
        <p:spPr>
          <a:xfrm>
            <a:off x="318375" y="49978"/>
            <a:ext cx="2242800" cy="1242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600"/>
              <a:t>Read the related Research Papers, and study the code for the Model already created.</a:t>
            </a:r>
            <a:endParaRPr sz="1600"/>
          </a:p>
        </p:txBody>
      </p:sp>
      <p:sp>
        <p:nvSpPr>
          <p:cNvPr descr="Background pointer shape in timeline graphic" id="118" name="Google Shape;118;p19"/>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 name="Google Shape;119;p19"/>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16</a:t>
            </a:r>
            <a:r>
              <a:rPr b="1" lang="en" sz="1600">
                <a:solidFill>
                  <a:schemeClr val="lt1"/>
                </a:solidFill>
              </a:rPr>
              <a:t>.06.2023</a:t>
            </a:r>
            <a:endParaRPr b="1" sz="1600">
              <a:solidFill>
                <a:schemeClr val="lt1"/>
              </a:solidFill>
            </a:endParaRPr>
          </a:p>
        </p:txBody>
      </p:sp>
      <p:grpSp>
        <p:nvGrpSpPr>
          <p:cNvPr id="120" name="Google Shape;120;p19"/>
          <p:cNvGrpSpPr/>
          <p:nvPr/>
        </p:nvGrpSpPr>
        <p:grpSpPr>
          <a:xfrm>
            <a:off x="2684632" y="2938958"/>
            <a:ext cx="198900" cy="593656"/>
            <a:chOff x="2223534" y="2938958"/>
            <a:chExt cx="198900" cy="593656"/>
          </a:xfrm>
        </p:grpSpPr>
        <p:cxnSp>
          <p:nvCxnSpPr>
            <p:cNvPr id="121" name="Google Shape;121;p19"/>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22" name="Google Shape;122;p19"/>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9"/>
          <p:cNvSpPr txBox="1"/>
          <p:nvPr>
            <p:ph idx="4294967295" type="body"/>
          </p:nvPr>
        </p:nvSpPr>
        <p:spPr>
          <a:xfrm>
            <a:off x="1662675" y="3757725"/>
            <a:ext cx="2242800" cy="13857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 sz="1600"/>
              <a:t>Tried to do Preprocessing and Curve smoothening. Then find the features like Latency</a:t>
            </a:r>
            <a:r>
              <a:rPr lang="en" sz="1600"/>
              <a:t> and</a:t>
            </a:r>
            <a:r>
              <a:rPr lang="en" sz="1600"/>
              <a:t> Amplitude.</a:t>
            </a:r>
            <a:endParaRPr sz="1600"/>
          </a:p>
        </p:txBody>
      </p:sp>
      <p:sp>
        <p:nvSpPr>
          <p:cNvPr descr="Background pointer shape in timeline graphic" id="124" name="Google Shape;124;p19"/>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 name="Google Shape;125;p19"/>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2</a:t>
            </a:r>
            <a:r>
              <a:rPr b="1" lang="en" sz="1600">
                <a:solidFill>
                  <a:schemeClr val="lt1"/>
                </a:solidFill>
              </a:rPr>
              <a:t>0.06.2023</a:t>
            </a:r>
            <a:endParaRPr b="1" sz="1600">
              <a:solidFill>
                <a:schemeClr val="lt1"/>
              </a:solidFill>
            </a:endParaRPr>
          </a:p>
        </p:txBody>
      </p:sp>
      <p:grpSp>
        <p:nvGrpSpPr>
          <p:cNvPr id="126" name="Google Shape;126;p19"/>
          <p:cNvGrpSpPr/>
          <p:nvPr/>
        </p:nvGrpSpPr>
        <p:grpSpPr>
          <a:xfrm>
            <a:off x="4319545" y="1610215"/>
            <a:ext cx="198900" cy="593656"/>
            <a:chOff x="3918084" y="1610215"/>
            <a:chExt cx="198900" cy="593656"/>
          </a:xfrm>
        </p:grpSpPr>
        <p:cxnSp>
          <p:nvCxnSpPr>
            <p:cNvPr id="127" name="Google Shape;127;p19"/>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28" name="Google Shape;128;p19"/>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idx="4294967295" type="body"/>
          </p:nvPr>
        </p:nvSpPr>
        <p:spPr>
          <a:xfrm>
            <a:off x="3304100" y="194050"/>
            <a:ext cx="2242800" cy="1283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sz="1600"/>
              <a:t>Understood how to do T-Test for extracting Latency, and take only the values which are p value less than 0.05.</a:t>
            </a:r>
            <a:endParaRPr sz="1600"/>
          </a:p>
        </p:txBody>
      </p:sp>
      <p:sp>
        <p:nvSpPr>
          <p:cNvPr descr="Background pointer shape in timeline graphic" id="130" name="Google Shape;130;p19"/>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19"/>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24</a:t>
            </a:r>
            <a:r>
              <a:rPr b="1" lang="en" sz="1600">
                <a:solidFill>
                  <a:schemeClr val="lt1"/>
                </a:solidFill>
              </a:rPr>
              <a:t>.06.2023</a:t>
            </a:r>
            <a:endParaRPr b="1" sz="1600">
              <a:solidFill>
                <a:schemeClr val="lt1"/>
              </a:solidFill>
            </a:endParaRPr>
          </a:p>
        </p:txBody>
      </p:sp>
      <p:grpSp>
        <p:nvGrpSpPr>
          <p:cNvPr id="132" name="Google Shape;132;p19"/>
          <p:cNvGrpSpPr/>
          <p:nvPr/>
        </p:nvGrpSpPr>
        <p:grpSpPr>
          <a:xfrm>
            <a:off x="5973070" y="2938958"/>
            <a:ext cx="198900" cy="593656"/>
            <a:chOff x="5958946" y="2938958"/>
            <a:chExt cx="198900" cy="593656"/>
          </a:xfrm>
        </p:grpSpPr>
        <p:cxnSp>
          <p:nvCxnSpPr>
            <p:cNvPr id="133" name="Google Shape;133;p19"/>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34" name="Google Shape;134;p19"/>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9"/>
          <p:cNvSpPr txBox="1"/>
          <p:nvPr>
            <p:ph idx="4294967295" type="body"/>
          </p:nvPr>
        </p:nvSpPr>
        <p:spPr>
          <a:xfrm>
            <a:off x="5126900" y="3757725"/>
            <a:ext cx="2242800" cy="138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Tried to Plot the time series graph, but got a different </a:t>
            </a:r>
            <a:r>
              <a:rPr lang="en" sz="1600"/>
              <a:t>graph </a:t>
            </a:r>
            <a:r>
              <a:rPr lang="en" sz="1600"/>
              <a:t>to the one expected.</a:t>
            </a:r>
            <a:endParaRPr sz="1600"/>
          </a:p>
        </p:txBody>
      </p:sp>
      <p:sp>
        <p:nvSpPr>
          <p:cNvPr descr="Background pointer shape in timeline graphic" id="136" name="Google Shape;136;p19"/>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 name="Google Shape;137;p19"/>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29</a:t>
            </a:r>
            <a:r>
              <a:rPr b="1" lang="en" sz="1600">
                <a:solidFill>
                  <a:schemeClr val="lt1"/>
                </a:solidFill>
              </a:rPr>
              <a:t>.06.2023</a:t>
            </a:r>
            <a:endParaRPr b="1" sz="1600">
              <a:solidFill>
                <a:schemeClr val="lt1"/>
              </a:solidFill>
            </a:endParaRPr>
          </a:p>
        </p:txBody>
      </p:sp>
      <p:grpSp>
        <p:nvGrpSpPr>
          <p:cNvPr id="138" name="Google Shape;138;p19"/>
          <p:cNvGrpSpPr/>
          <p:nvPr/>
        </p:nvGrpSpPr>
        <p:grpSpPr>
          <a:xfrm>
            <a:off x="7669807" y="1610215"/>
            <a:ext cx="198900" cy="593656"/>
            <a:chOff x="3918084" y="1610215"/>
            <a:chExt cx="198900" cy="593656"/>
          </a:xfrm>
        </p:grpSpPr>
        <p:cxnSp>
          <p:nvCxnSpPr>
            <p:cNvPr id="139" name="Google Shape;139;p19"/>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40" name="Google Shape;140;p19"/>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9"/>
          <p:cNvSpPr txBox="1"/>
          <p:nvPr>
            <p:ph idx="4294967295" type="body"/>
          </p:nvPr>
        </p:nvSpPr>
        <p:spPr>
          <a:xfrm>
            <a:off x="6590125" y="0"/>
            <a:ext cx="2242800" cy="15468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sz="1600"/>
              <a:t>Detected a Bug, where the Preprocessing was done wrongly. Instead of whole dataset, it was calculated on a slice, which was found to be wrong.</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descr="Background pointer shape in timeline graphic" id="146" name="Google Shape;146;p20"/>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 name="Google Shape;147;p20"/>
          <p:cNvSpPr txBox="1"/>
          <p:nvPr>
            <p:ph idx="4294967295" type="body"/>
          </p:nvPr>
        </p:nvSpPr>
        <p:spPr>
          <a:xfrm>
            <a:off x="340923" y="2336550"/>
            <a:ext cx="14556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03.07.2023</a:t>
            </a:r>
            <a:endParaRPr b="1" sz="1600">
              <a:solidFill>
                <a:schemeClr val="lt1"/>
              </a:solidFill>
            </a:endParaRPr>
          </a:p>
        </p:txBody>
      </p:sp>
      <p:grpSp>
        <p:nvGrpSpPr>
          <p:cNvPr id="148" name="Google Shape;148;p20"/>
          <p:cNvGrpSpPr/>
          <p:nvPr/>
        </p:nvGrpSpPr>
        <p:grpSpPr>
          <a:xfrm>
            <a:off x="969270" y="1610215"/>
            <a:ext cx="198900" cy="593656"/>
            <a:chOff x="777447" y="1610215"/>
            <a:chExt cx="198900" cy="593656"/>
          </a:xfrm>
        </p:grpSpPr>
        <p:cxnSp>
          <p:nvCxnSpPr>
            <p:cNvPr id="149" name="Google Shape;149;p20"/>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50" name="Google Shape;150;p20"/>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txBox="1"/>
          <p:nvPr>
            <p:ph idx="4294967295" type="body"/>
          </p:nvPr>
        </p:nvSpPr>
        <p:spPr>
          <a:xfrm>
            <a:off x="318375" y="0"/>
            <a:ext cx="2242800" cy="1447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sz="1600"/>
              <a:t>Given a newly constructed dataset, where </a:t>
            </a:r>
            <a:r>
              <a:rPr lang="en" sz="1600"/>
              <a:t>only the correct responses were present. Also, the Preprocessing pipeline was corrected and given to us.</a:t>
            </a:r>
            <a:endParaRPr sz="1600"/>
          </a:p>
        </p:txBody>
      </p:sp>
      <p:sp>
        <p:nvSpPr>
          <p:cNvPr descr="Background pointer shape in timeline graphic" id="152" name="Google Shape;152;p20"/>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3" name="Google Shape;153;p20"/>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05</a:t>
            </a:r>
            <a:r>
              <a:rPr b="1" lang="en" sz="1600">
                <a:solidFill>
                  <a:schemeClr val="lt1"/>
                </a:solidFill>
              </a:rPr>
              <a:t>.07.2023</a:t>
            </a:r>
            <a:endParaRPr b="1" sz="1600">
              <a:solidFill>
                <a:schemeClr val="lt1"/>
              </a:solidFill>
            </a:endParaRPr>
          </a:p>
        </p:txBody>
      </p:sp>
      <p:grpSp>
        <p:nvGrpSpPr>
          <p:cNvPr id="154" name="Google Shape;154;p20"/>
          <p:cNvGrpSpPr/>
          <p:nvPr/>
        </p:nvGrpSpPr>
        <p:grpSpPr>
          <a:xfrm>
            <a:off x="2684632" y="2938958"/>
            <a:ext cx="198900" cy="593656"/>
            <a:chOff x="2223534" y="2938958"/>
            <a:chExt cx="198900" cy="593656"/>
          </a:xfrm>
        </p:grpSpPr>
        <p:cxnSp>
          <p:nvCxnSpPr>
            <p:cNvPr id="155" name="Google Shape;155;p20"/>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56" name="Google Shape;156;p20"/>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20"/>
          <p:cNvSpPr txBox="1"/>
          <p:nvPr>
            <p:ph idx="4294967295" type="body"/>
          </p:nvPr>
        </p:nvSpPr>
        <p:spPr>
          <a:xfrm>
            <a:off x="1625350" y="3532625"/>
            <a:ext cx="2242800" cy="1611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sz="1600"/>
              <a:t>Found the exact same graph as expected, after newly preprocessing the dataset, and taking means. Also, we took the data only for participants with more than 70 % accuracy.</a:t>
            </a:r>
            <a:endParaRPr sz="1600"/>
          </a:p>
        </p:txBody>
      </p:sp>
      <p:sp>
        <p:nvSpPr>
          <p:cNvPr descr="Background pointer shape in timeline graphic" id="158" name="Google Shape;158;p20"/>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9" name="Google Shape;159;p20"/>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07</a:t>
            </a:r>
            <a:r>
              <a:rPr b="1" lang="en" sz="1600">
                <a:solidFill>
                  <a:schemeClr val="lt1"/>
                </a:solidFill>
              </a:rPr>
              <a:t>.07.2023</a:t>
            </a:r>
            <a:endParaRPr b="1" sz="1600">
              <a:solidFill>
                <a:schemeClr val="lt1"/>
              </a:solidFill>
            </a:endParaRPr>
          </a:p>
        </p:txBody>
      </p:sp>
      <p:grpSp>
        <p:nvGrpSpPr>
          <p:cNvPr id="160" name="Google Shape;160;p20"/>
          <p:cNvGrpSpPr/>
          <p:nvPr/>
        </p:nvGrpSpPr>
        <p:grpSpPr>
          <a:xfrm>
            <a:off x="4319545" y="1610215"/>
            <a:ext cx="198900" cy="593656"/>
            <a:chOff x="3918084" y="1610215"/>
            <a:chExt cx="198900" cy="593656"/>
          </a:xfrm>
        </p:grpSpPr>
        <p:cxnSp>
          <p:nvCxnSpPr>
            <p:cNvPr id="161" name="Google Shape;161;p20"/>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62" name="Google Shape;162;p20"/>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20"/>
          <p:cNvSpPr txBox="1"/>
          <p:nvPr>
            <p:ph idx="4294967295" type="body"/>
          </p:nvPr>
        </p:nvSpPr>
        <p:spPr>
          <a:xfrm>
            <a:off x="3304100" y="3"/>
            <a:ext cx="2242800" cy="1292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sz="1600"/>
              <a:t>Tried to find the features like Amplitude and Gradient. Faced a problem to get T- Test values less than 0.05 for Latency.</a:t>
            </a:r>
            <a:endParaRPr sz="1600"/>
          </a:p>
        </p:txBody>
      </p:sp>
      <p:sp>
        <p:nvSpPr>
          <p:cNvPr descr="Background pointer shape in timeline graphic" id="164" name="Google Shape;164;p20"/>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5" name="Google Shape;165;p20"/>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09</a:t>
            </a:r>
            <a:r>
              <a:rPr b="1" lang="en" sz="1600">
                <a:solidFill>
                  <a:schemeClr val="lt1"/>
                </a:solidFill>
              </a:rPr>
              <a:t>.07.2023</a:t>
            </a:r>
            <a:endParaRPr b="1" sz="1600">
              <a:solidFill>
                <a:schemeClr val="lt1"/>
              </a:solidFill>
            </a:endParaRPr>
          </a:p>
        </p:txBody>
      </p:sp>
      <p:grpSp>
        <p:nvGrpSpPr>
          <p:cNvPr id="166" name="Google Shape;166;p20"/>
          <p:cNvGrpSpPr/>
          <p:nvPr/>
        </p:nvGrpSpPr>
        <p:grpSpPr>
          <a:xfrm>
            <a:off x="5973070" y="2938958"/>
            <a:ext cx="198900" cy="593656"/>
            <a:chOff x="5958946" y="2938958"/>
            <a:chExt cx="198900" cy="593656"/>
          </a:xfrm>
        </p:grpSpPr>
        <p:cxnSp>
          <p:nvCxnSpPr>
            <p:cNvPr id="167" name="Google Shape;167;p20"/>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68" name="Google Shape;168;p20"/>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20"/>
          <p:cNvSpPr txBox="1"/>
          <p:nvPr>
            <p:ph idx="4294967295" type="body"/>
          </p:nvPr>
        </p:nvSpPr>
        <p:spPr>
          <a:xfrm>
            <a:off x="4953050" y="3587625"/>
            <a:ext cx="2242800" cy="1556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1600"/>
              <a:t>Due to applying a different </a:t>
            </a:r>
            <a:r>
              <a:rPr lang="en" sz="1600"/>
              <a:t>method</a:t>
            </a:r>
            <a:r>
              <a:rPr lang="en" sz="1600"/>
              <a:t> than sliding window trial wise, was not able to get the expected Latency values.</a:t>
            </a:r>
            <a:endParaRPr sz="1600"/>
          </a:p>
        </p:txBody>
      </p:sp>
      <p:sp>
        <p:nvSpPr>
          <p:cNvPr descr="Background pointer shape in timeline graphic" id="170" name="Google Shape;170;p20"/>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1" name="Google Shape;171;p20"/>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12</a:t>
            </a:r>
            <a:r>
              <a:rPr b="1" lang="en" sz="1600">
                <a:solidFill>
                  <a:schemeClr val="lt1"/>
                </a:solidFill>
              </a:rPr>
              <a:t>.07.2023</a:t>
            </a:r>
            <a:endParaRPr b="1" sz="1600">
              <a:solidFill>
                <a:schemeClr val="lt1"/>
              </a:solidFill>
            </a:endParaRPr>
          </a:p>
        </p:txBody>
      </p:sp>
      <p:grpSp>
        <p:nvGrpSpPr>
          <p:cNvPr id="172" name="Google Shape;172;p20"/>
          <p:cNvGrpSpPr/>
          <p:nvPr/>
        </p:nvGrpSpPr>
        <p:grpSpPr>
          <a:xfrm>
            <a:off x="7669807" y="1610215"/>
            <a:ext cx="198900" cy="593656"/>
            <a:chOff x="3918084" y="1610215"/>
            <a:chExt cx="198900" cy="593656"/>
          </a:xfrm>
        </p:grpSpPr>
        <p:cxnSp>
          <p:nvCxnSpPr>
            <p:cNvPr id="173" name="Google Shape;173;p20"/>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74" name="Google Shape;174;p20"/>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0"/>
          <p:cNvSpPr txBox="1"/>
          <p:nvPr>
            <p:ph idx="4294967295" type="body"/>
          </p:nvPr>
        </p:nvSpPr>
        <p:spPr>
          <a:xfrm>
            <a:off x="6685975" y="-65050"/>
            <a:ext cx="2242800" cy="1675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1200"/>
              </a:spcAft>
              <a:buNone/>
            </a:pPr>
            <a:r>
              <a:rPr lang="en" sz="1600"/>
              <a:t>Based on the some of the correctly extracted features, like Amplitude, Gradient; the correct time series average graph; and identifying a small Bug, we decided to </a:t>
            </a:r>
            <a:r>
              <a:rPr lang="en" sz="1600"/>
              <a:t>conclude our IP Project.</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2410100" y="4458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Achieved</a:t>
            </a:r>
            <a:endParaRPr/>
          </a:p>
        </p:txBody>
      </p:sp>
      <p:pic>
        <p:nvPicPr>
          <p:cNvPr id="181" name="Google Shape;181;p21"/>
          <p:cNvPicPr preferRelativeResize="0"/>
          <p:nvPr/>
        </p:nvPicPr>
        <p:blipFill>
          <a:blip r:embed="rId3">
            <a:alphaModFix/>
          </a:blip>
          <a:stretch>
            <a:fillRect/>
          </a:stretch>
        </p:blipFill>
        <p:spPr>
          <a:xfrm>
            <a:off x="1001900" y="972275"/>
            <a:ext cx="7280574" cy="3762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